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79" r:id="rId6"/>
    <p:sldId id="264" r:id="rId7"/>
    <p:sldId id="280" r:id="rId8"/>
    <p:sldId id="281" r:id="rId9"/>
    <p:sldId id="282" r:id="rId10"/>
    <p:sldId id="261" r:id="rId11"/>
    <p:sldId id="262" r:id="rId12"/>
    <p:sldId id="267" r:id="rId13"/>
    <p:sldId id="265" r:id="rId14"/>
    <p:sldId id="269" r:id="rId15"/>
    <p:sldId id="270" r:id="rId16"/>
    <p:sldId id="272" r:id="rId17"/>
    <p:sldId id="274" r:id="rId18"/>
    <p:sldId id="271" r:id="rId19"/>
    <p:sldId id="273" r:id="rId20"/>
    <p:sldId id="266" r:id="rId21"/>
    <p:sldId id="275" r:id="rId22"/>
    <p:sldId id="277" r:id="rId23"/>
    <p:sldId id="276" r:id="rId24"/>
    <p:sldId id="278" r:id="rId25"/>
    <p:sldId id="28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3366-9626-4F9B-A8F6-DDBC4C2073DD}" type="datetimeFigureOut">
              <a:rPr lang="de-DE" smtClean="0"/>
              <a:t>22.02.2025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673A2-73EE-4513-91AA-8197A5D166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0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88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8EC-E7DD-43A6-BCC4-7AF1CF46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901A6-0EED-37BA-99DA-6CA230159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8C7C3A-DD2E-50FA-65DA-A5B1E2290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5C589-B346-F964-0634-08B4A24F4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70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39EE-6ED6-9CF6-E463-3226A327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10429E-AE7F-FC12-B80D-1ECCFAB1D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E87B26-C802-41A7-EBD6-734B4F51A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96C957-4681-A8A3-4176-DDECF392D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86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4D9F7-ECF2-E4E7-426A-F7F1BE42F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A704A9-D5A9-C8BF-13AF-535DEDCB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1C15A3-0130-53EF-87C3-C4A17076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CDAC-0FEB-4643-AB20-9E9A1717BBFD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243E4D-7AAB-837F-A122-87C1A7FA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FF850-90A4-4178-0726-EE9B565F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CBFE6-A49C-C561-CA5D-8378442B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D0DCBB-038D-48D8-73CC-F2DCC85D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70551-0506-B698-7FFF-DAC7BA39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1D46-FC25-449D-B3DC-8CCD5E5DE3F9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617B-44F4-051D-1C05-97995EA6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1EDC2-E1F5-722A-F115-B92DD4FB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12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43AEDF-CD0B-1227-281B-C2F4069FF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11D89E-1D14-818B-3A6E-B6BAB4007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0B1861-0CEE-06ED-C18C-690AC762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179E-BA58-46C5-88E5-F51D60C6E795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18E34E-586B-DFD5-9287-265F4170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37FD5B-D266-1ABC-8DD9-B37D873B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0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CADA6-86E4-FCAE-2E01-0CB4B48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FB366-E22D-53FA-54FD-E7865A591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CF4BB2-0F61-77CB-B3AB-820BBF58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B58C-BD09-414F-A9A3-4E35868A5FA9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BFC093-2BB5-645A-96AF-18300A9E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A07791-0C08-103B-764A-E4D2F0A5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3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4FDBF-0282-2D4A-A43C-36E859B2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61916-46AD-0BBA-D344-827C6C3EC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F27C9-C333-219F-61F5-3890BE4A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A036-D21E-479B-AF59-45363EA55593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C7326-1F49-886D-75EC-A878016F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4DFAD-6DFD-D708-478B-6A36E2AB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15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57F51-FD9C-CA5D-21A4-55082249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B1C0C-05F0-26F7-1CEC-DFE5DBFF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736496-4E94-E3B1-3BDB-1CCB5CDF6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80C431-105F-C801-0301-33F9CB98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1B0F-1FA5-4E8B-8CFB-02CBB4BDE0F9}" type="datetime1">
              <a:rPr lang="de-DE" smtClean="0"/>
              <a:t>22.02.2025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5D8C3C-1E73-722F-76FC-A5A9E6EC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2A88CB-3807-FFFB-3D05-9F2E529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0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E904E-C70F-8565-BE4F-98E39D95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2F34B2-96BF-F23E-8C89-0D3623EA5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D5E09E-1FCA-AFB8-8C9E-11CB5BFB7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9EE1D-5C08-B829-6316-DF9774D95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56A829-4CF6-EF6B-7BC9-230607E18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26DFDC-F508-C73E-51B4-FB42853D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A18B-9CD4-4894-9D7F-FDA9E1750BD4}" type="datetime1">
              <a:rPr lang="de-DE" smtClean="0"/>
              <a:t>22.02.2025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6DED185-2D9B-F65A-D60B-98AD6530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10E277-56B8-922D-C349-F88827DA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59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1881A-A53B-76C5-77B6-7C166847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328AD2-138E-F751-56B6-316E89B3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F39E-EA99-4A40-A2BA-4EAE98D42A0D}" type="datetime1">
              <a:rPr lang="de-DE" smtClean="0"/>
              <a:t>22.02.2025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8F183-922B-E8BD-B209-6D4BDB8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D32246-893A-849C-7E14-3EF70ACE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82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E9D987-8AD0-ABF2-C5EF-611AD98E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30D7-193F-4B4A-BB88-FF4C263E00F1}" type="datetime1">
              <a:rPr lang="de-DE" smtClean="0"/>
              <a:t>22.02.2025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FA45A3-C6F7-88E1-5E64-37622FCA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8C8E3E-D7F2-1BC2-02CB-4F6B6DB7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92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90A58-3943-DBE7-F663-C3E964B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6FFCF4-5672-172B-215D-44DD905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2C9262-E5D3-0A9B-A342-DAB994184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3A9DB1-E20C-8AAC-2A60-C07ED663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45C0-C0A7-47C3-9E2B-4E623E054881}" type="datetime1">
              <a:rPr lang="de-DE" smtClean="0"/>
              <a:t>22.02.2025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BDF85F-D178-3A6E-BF56-E09B4AA6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7FE78B-FB4B-2794-4B99-9F6E7089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7C64A-FD91-9AA3-B70A-1E9ED475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A6A2EC-A268-18BD-B61F-A8A8A5812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4ADFA7-6E29-3949-D271-44F0260DF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342B64-1380-BE33-FA43-92B88E89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75F42-7BDE-45E3-A9A0-42454B5F124A}" type="datetime1">
              <a:rPr lang="de-DE" smtClean="0"/>
              <a:t>22.02.2025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E80A4B-A64A-368D-D466-03FAB14A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B1BCA7-3895-0082-193F-A4FCA9A4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7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4F5E0B-0575-05EC-DD7A-07A2FD81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1D1674-A6F4-6A62-D183-FB7344D9B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D0C0BC-E84C-D478-54AE-F87225B83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F373-E7B3-41ED-ADB8-BEC292324C89}" type="datetime1">
              <a:rPr lang="de-DE" smtClean="0"/>
              <a:t>22.02.2025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820F7-2026-97A2-493B-775FE9C27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FB240-127A-8557-18B6-A29F9F7A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9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CDE7E9B-C3C4-27F5-B2CD-A0F788FE8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9137" y="1013013"/>
            <a:ext cx="2800140" cy="4978026"/>
          </a:xfrm>
          <a:prstGeom prst="rect">
            <a:avLst/>
          </a:prstGeom>
        </p:spPr>
      </p:pic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6317A914-DB09-99CD-CF0E-CE8C651F6C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25819" y="1216026"/>
            <a:ext cx="2571750" cy="4572000"/>
          </a:xfrm>
          <a:prstGeom prst="rect">
            <a:avLst/>
          </a:prstGeom>
        </p:spPr>
      </p:pic>
      <p:pic>
        <p:nvPicPr>
          <p:cNvPr id="7" name="Auf streife ｜ wenn du dein Passwort zu 100% richtig 😂 eingegeben hast #falsch #lustig #shorts">
            <a:hlinkClick r:id="" action="ppaction://media"/>
            <a:extLst>
              <a:ext uri="{FF2B5EF4-FFF2-40B4-BE49-F238E27FC236}">
                <a16:creationId xmlns:a16="http://schemas.microsoft.com/office/drawing/2014/main" id="{FADAD1E4-C634-E0E0-1BEF-BC9BCA59D5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15099" y="1013013"/>
            <a:ext cx="2948492" cy="52288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BE5E1B6-C353-B50B-0961-3C7D480EBCCD}"/>
              </a:ext>
            </a:extLst>
          </p:cNvPr>
          <p:cNvSpPr txBox="1"/>
          <p:nvPr/>
        </p:nvSpPr>
        <p:spPr>
          <a:xfrm>
            <a:off x="1004047" y="448235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4EF918-294D-76B4-932D-CBD272912E71}"/>
              </a:ext>
            </a:extLst>
          </p:cNvPr>
          <p:cNvSpPr txBox="1"/>
          <p:nvPr/>
        </p:nvSpPr>
        <p:spPr>
          <a:xfrm>
            <a:off x="4797051" y="643681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5E7AB-7585-12E6-E262-76125C0AC165}"/>
              </a:ext>
            </a:extLst>
          </p:cNvPr>
          <p:cNvSpPr txBox="1"/>
          <p:nvPr/>
        </p:nvSpPr>
        <p:spPr>
          <a:xfrm>
            <a:off x="8122023" y="568369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85ABB22-F849-052E-0C7C-C7EC4193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DDF02-9C65-893D-646C-93DD523A1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4B4DA205-72DB-AE3C-B73B-1CD1262DB8FF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CBD7519-75B7-42F9-D7BF-EE0AF8899865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32C8A-760E-C0D0-DCF1-3881C1F2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71391A-97C1-8F6D-6643-281C2D06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ABBD2FD-53B3-4B30-0887-8921ABBA56D1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</a:t>
            </a:r>
            <a:r>
              <a:rPr lang="de-DE" sz="1600" dirty="0">
                <a:solidFill>
                  <a:srgbClr val="C00000"/>
                </a:solidFill>
              </a:rPr>
              <a:t>IST-Analyse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SOLL-Zustand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731DB9C-6F16-C1B3-8992-95FB1B3E516B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3) IST-Analyse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1EB86FB-2D36-5A88-0216-AB1E6BD27DA7}"/>
              </a:ext>
            </a:extLst>
          </p:cNvPr>
          <p:cNvSpPr/>
          <p:nvPr/>
        </p:nvSpPr>
        <p:spPr>
          <a:xfrm>
            <a:off x="3946712" y="1748130"/>
            <a:ext cx="3731558" cy="558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Benutzer will Passwort speichern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E8D5743-2AA1-1A05-988A-704B97902D3B}"/>
              </a:ext>
            </a:extLst>
          </p:cNvPr>
          <p:cNvCxnSpPr>
            <a:cxnSpLocks/>
          </p:cNvCxnSpPr>
          <p:nvPr/>
        </p:nvCxnSpPr>
        <p:spPr>
          <a:xfrm flipH="1">
            <a:off x="3245224" y="2306875"/>
            <a:ext cx="842682" cy="91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A76F9C-76DC-B4FB-9603-CBEE1B7C73DD}"/>
              </a:ext>
            </a:extLst>
          </p:cNvPr>
          <p:cNvCxnSpPr/>
          <p:nvPr/>
        </p:nvCxnSpPr>
        <p:spPr>
          <a:xfrm>
            <a:off x="7467601" y="2306875"/>
            <a:ext cx="950258" cy="91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D85CEF5-53C8-99B6-2C18-D57C25D91321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5812491" y="2306875"/>
            <a:ext cx="70597" cy="1198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560CE0-4342-55BC-9579-672C93A30E05}"/>
              </a:ext>
            </a:extLst>
          </p:cNvPr>
          <p:cNvSpPr/>
          <p:nvPr/>
        </p:nvSpPr>
        <p:spPr>
          <a:xfrm>
            <a:off x="542364" y="3218329"/>
            <a:ext cx="3056963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Passwort wird auf einem Zettel aufgeschrieben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947C1874-6723-C898-A7AF-67C858ACDBD6}"/>
              </a:ext>
            </a:extLst>
          </p:cNvPr>
          <p:cNvSpPr/>
          <p:nvPr/>
        </p:nvSpPr>
        <p:spPr>
          <a:xfrm>
            <a:off x="3937746" y="3505200"/>
            <a:ext cx="3890683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Verwendung des gleichen Passwortes, wie bei anderen Zugängen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B57096C-C102-6995-9D8C-35CA2A3BE8D0}"/>
              </a:ext>
            </a:extLst>
          </p:cNvPr>
          <p:cNvSpPr/>
          <p:nvPr/>
        </p:nvSpPr>
        <p:spPr>
          <a:xfrm>
            <a:off x="8166849" y="3218329"/>
            <a:ext cx="3729315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Benutzung eines kostenintensives Passwortdepots eines Konkurrenten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B58CFB13-F849-0680-811B-F2AE9619FFA0}"/>
              </a:ext>
            </a:extLst>
          </p:cNvPr>
          <p:cNvSpPr/>
          <p:nvPr/>
        </p:nvSpPr>
        <p:spPr>
          <a:xfrm>
            <a:off x="1810871" y="4129783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F5820F88-61D2-955C-DE2C-3FA4EA82416B}"/>
              </a:ext>
            </a:extLst>
          </p:cNvPr>
          <p:cNvSpPr/>
          <p:nvPr/>
        </p:nvSpPr>
        <p:spPr>
          <a:xfrm>
            <a:off x="5643283" y="4416654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9C766D60-A561-1991-C08F-B133E62EB14C}"/>
              </a:ext>
            </a:extLst>
          </p:cNvPr>
          <p:cNvSpPr/>
          <p:nvPr/>
        </p:nvSpPr>
        <p:spPr>
          <a:xfrm>
            <a:off x="9977717" y="4129783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72A12C1-8F8B-CA8C-2E3C-43B42A732A90}"/>
              </a:ext>
            </a:extLst>
          </p:cNvPr>
          <p:cNvSpPr txBox="1"/>
          <p:nvPr/>
        </p:nvSpPr>
        <p:spPr>
          <a:xfrm>
            <a:off x="452716" y="4815280"/>
            <a:ext cx="348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</a:rPr>
              <a:t>Gefahr bei Verlust des Zettels!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F9B9134-3682-7A90-47AF-A53AFBDBD893}"/>
              </a:ext>
            </a:extLst>
          </p:cNvPr>
          <p:cNvSpPr txBox="1"/>
          <p:nvPr/>
        </p:nvSpPr>
        <p:spPr>
          <a:xfrm>
            <a:off x="4834216" y="5053196"/>
            <a:ext cx="2365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</a:rPr>
              <a:t>Gefahr bei Hacking!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6F71A00-7921-2377-2435-AF77EA8F3282}"/>
              </a:ext>
            </a:extLst>
          </p:cNvPr>
          <p:cNvSpPr txBox="1"/>
          <p:nvPr/>
        </p:nvSpPr>
        <p:spPr>
          <a:xfrm>
            <a:off x="8488456" y="4758705"/>
            <a:ext cx="308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Kostenintensiv &amp; meistens bedienerunfreundlich</a:t>
            </a:r>
          </a:p>
        </p:txBody>
      </p:sp>
    </p:spTree>
    <p:extLst>
      <p:ext uri="{BB962C8B-B14F-4D97-AF65-F5344CB8AC3E}">
        <p14:creationId xmlns:p14="http://schemas.microsoft.com/office/powerpoint/2010/main" val="318347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67640-6EC6-40CE-EC38-C3B1B694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1A47024-0BFC-0E77-7E61-42DA6405EB0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945B8D1-188A-BBC6-229B-8691B58233D6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33F0AD-3312-3EE0-77F2-BB50DAF6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828AB-6209-D1C0-6BCC-35EDCBB29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25890FE-4075-D59C-D388-C79185785C83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</a:t>
            </a:r>
            <a:r>
              <a:rPr lang="de-DE" sz="1600" dirty="0">
                <a:solidFill>
                  <a:srgbClr val="C00000"/>
                </a:solidFill>
              </a:rPr>
              <a:t>SOLL-Zustand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628CF7-0508-4651-F1E2-2D6F803E70D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4) SOLL-Zustand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28F2E3-BED7-A251-3FA8-EB7A417D6FF3}"/>
              </a:ext>
            </a:extLst>
          </p:cNvPr>
          <p:cNvSpPr txBox="1"/>
          <p:nvPr/>
        </p:nvSpPr>
        <p:spPr>
          <a:xfrm>
            <a:off x="824752" y="2312894"/>
            <a:ext cx="91260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Erstellen einer übersichtlichen Benutzeroberfläche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Erschaffen einer kostengünstigen Alternative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Bedienerleichte Lösung für z.B. ältere Menschen ohne vielen Kenntnissen mit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1CB911-9750-8117-0FEB-36645C39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80" y="3308842"/>
            <a:ext cx="2198432" cy="21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4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68DFE-6F60-ECB5-CE1E-93BC4C4A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04C0AA79-E106-BD63-C51A-4E0926E5E335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CF03250-A3E1-F6EC-6A99-E33DFA6C88C2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5A21FC-6F91-B166-F311-65058F28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6B3F14-1C10-06ED-33E4-DDF932A5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C785D2-FBA4-1741-134F-C40DC26BC43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</a:t>
            </a:r>
            <a:r>
              <a:rPr lang="de-DE" sz="1600" dirty="0">
                <a:solidFill>
                  <a:srgbClr val="C00000"/>
                </a:solidFill>
              </a:rPr>
              <a:t>SOLL-Zustand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8EE5366-8DCD-E430-CD6A-38BFB7A7506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4) SOLL-Zustand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D4B8E3-68BA-7631-C1AA-CA21D3B8EDBD}"/>
              </a:ext>
            </a:extLst>
          </p:cNvPr>
          <p:cNvSpPr txBox="1"/>
          <p:nvPr/>
        </p:nvSpPr>
        <p:spPr>
          <a:xfrm>
            <a:off x="887506" y="1214367"/>
            <a:ext cx="407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Entwurf der GUI: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F6D163-15AD-1550-B0E5-77B8CE20A4EE}"/>
              </a:ext>
            </a:extLst>
          </p:cNvPr>
          <p:cNvSpPr/>
          <p:nvPr/>
        </p:nvSpPr>
        <p:spPr>
          <a:xfrm>
            <a:off x="2357718" y="1816647"/>
            <a:ext cx="7395882" cy="4082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Additionszeichen 10">
            <a:extLst>
              <a:ext uri="{FF2B5EF4-FFF2-40B4-BE49-F238E27FC236}">
                <a16:creationId xmlns:a16="http://schemas.microsoft.com/office/drawing/2014/main" id="{359038C6-F96E-263D-AD28-FA8F764F56A7}"/>
              </a:ext>
            </a:extLst>
          </p:cNvPr>
          <p:cNvSpPr/>
          <p:nvPr/>
        </p:nvSpPr>
        <p:spPr>
          <a:xfrm>
            <a:off x="2523385" y="1883870"/>
            <a:ext cx="367553" cy="364546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0" name="Picture 4" descr="Vollen papierkorb | Kostenlose Icon">
            <a:extLst>
              <a:ext uri="{FF2B5EF4-FFF2-40B4-BE49-F238E27FC236}">
                <a16:creationId xmlns:a16="http://schemas.microsoft.com/office/drawing/2014/main" id="{35A382DA-1491-F501-9A97-309AE94B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38" y="1840328"/>
            <a:ext cx="475309" cy="4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C63785-E3FA-56FB-DDC9-EEEB55C5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47" y="1831365"/>
            <a:ext cx="546847" cy="5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6C6A8962-618D-D68F-B362-500DB0DD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32" y="1852687"/>
            <a:ext cx="439271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outh Coast MA Home Remodeling Contractor, George Sebesta Renovations ...">
            <a:extLst>
              <a:ext uri="{FF2B5EF4-FFF2-40B4-BE49-F238E27FC236}">
                <a16:creationId xmlns:a16="http://schemas.microsoft.com/office/drawing/2014/main" id="{DECB797D-B5C6-B922-EFAD-21447C88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76" y="1936610"/>
            <a:ext cx="338407" cy="3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54A8B18-5809-1D56-27A6-AE38D2F3F08C}"/>
              </a:ext>
            </a:extLst>
          </p:cNvPr>
          <p:cNvSpPr/>
          <p:nvPr/>
        </p:nvSpPr>
        <p:spPr>
          <a:xfrm>
            <a:off x="2366682" y="2437753"/>
            <a:ext cx="4356847" cy="3451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E37DD4-291D-0197-FDD6-6DEC7CDCEE1E}"/>
              </a:ext>
            </a:extLst>
          </p:cNvPr>
          <p:cNvSpPr txBox="1"/>
          <p:nvPr/>
        </p:nvSpPr>
        <p:spPr>
          <a:xfrm>
            <a:off x="2294784" y="3300572"/>
            <a:ext cx="4428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Übersicht aller gespeicherten Passwörter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3BB6E-0A9F-BBEE-C46B-A9E9D5B17AAB}"/>
              </a:ext>
            </a:extLst>
          </p:cNvPr>
          <p:cNvSpPr/>
          <p:nvPr/>
        </p:nvSpPr>
        <p:spPr>
          <a:xfrm>
            <a:off x="6723529" y="2437753"/>
            <a:ext cx="3030071" cy="3451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EE46D-B895-969C-198A-7F09BD948EB6}"/>
              </a:ext>
            </a:extLst>
          </p:cNvPr>
          <p:cNvSpPr txBox="1"/>
          <p:nvPr/>
        </p:nvSpPr>
        <p:spPr>
          <a:xfrm>
            <a:off x="6732493" y="3239442"/>
            <a:ext cx="3021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Anzeige des Passworts &amp; Benutzernamen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365F88-667F-5040-9745-C2429DF05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888" y="1816648"/>
            <a:ext cx="621106" cy="621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07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4C65-D361-8493-33CA-A0E09B24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58F8323-D96D-B27E-3CDE-7B4B716681F3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5AD8CAE-6398-914F-1AC3-93CE262BC3E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C956A0-9B73-FA64-9CE6-2A16DBB0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D9D84-DAC1-8FD4-E732-3C9E77439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D43E5C-F403-5760-AE9E-D3F2E7969E2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777D9B-8C57-04C2-AB45-3DD8F90AF596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174E14-93C2-C3D1-2FF9-48AFD693081A}"/>
              </a:ext>
            </a:extLst>
          </p:cNvPr>
          <p:cNvSpPr txBox="1"/>
          <p:nvPr/>
        </p:nvSpPr>
        <p:spPr>
          <a:xfrm>
            <a:off x="1120589" y="1864659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Datenbanktabellen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Datenbankschnittstelle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??????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19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E2D74-E0D4-F0C2-EE04-44284B7F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1D476D77-61A0-0F78-E474-78C767804647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4DE34A6-7DB8-D78F-EF04-918B55A66FC6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109DA2-C801-4C9C-E19E-E33EA3B7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7322FC-001C-3DAC-83B4-90E0365F5D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A5C1083-7385-418F-D31C-7FAA5D3AC245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2A48EE-087D-2A0B-3D83-91AAE8DFFD6D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3DA0A6-CAAD-034D-2CE2-A5DF34601FAC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GUI: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2D7B4DC-76F8-8486-7689-D0FEF7708CDA}"/>
              </a:ext>
            </a:extLst>
          </p:cNvPr>
          <p:cNvSpPr txBox="1"/>
          <p:nvPr/>
        </p:nvSpPr>
        <p:spPr>
          <a:xfrm>
            <a:off x="1694329" y="2501153"/>
            <a:ext cx="797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Screenshot der GUI</a:t>
            </a:r>
          </a:p>
        </p:txBody>
      </p:sp>
    </p:spTree>
    <p:extLst>
      <p:ext uri="{BB962C8B-B14F-4D97-AF65-F5344CB8AC3E}">
        <p14:creationId xmlns:p14="http://schemas.microsoft.com/office/powerpoint/2010/main" val="1320866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BAB9F-0CB0-6A9C-DB04-36A8719DA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53DB401-38FB-ABBF-C172-9D55BDA6386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A65EBE1-15F0-898C-546C-82463A5AD2C8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DBD2A3-8E55-A42D-59CA-D1B5CEEF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B6744C-9D9A-A986-F00A-F8B13953F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B6BD77-47AB-23D8-ED0C-2C563569298C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B9A425-0061-D407-B814-497D0E9A8D89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77D5DB-9505-1C0F-90D0-6B493DFC0AFB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B80E92-DFAE-2813-EE7E-256B1B867499}"/>
              </a:ext>
            </a:extLst>
          </p:cNvPr>
          <p:cNvSpPr txBox="1"/>
          <p:nvPr/>
        </p:nvSpPr>
        <p:spPr>
          <a:xfrm>
            <a:off x="1021977" y="2105640"/>
            <a:ext cx="770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Erstellen der Datenbank mit dem webbasierten Tool „phpMyAdmin“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Verwaltung und Bearbeitung von MySQL-Datenbanken mit GUI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9186D43-55EA-9AAA-9544-5C1D8733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63" y="3163313"/>
            <a:ext cx="5585012" cy="263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0E39AD-474F-DFC2-C190-1951D9B8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5" y="3163313"/>
            <a:ext cx="4172598" cy="2658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45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88C46-C025-21F8-A8DA-8CDB142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71B8BDE-98C4-07CB-271E-8017E45E9F0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A839B37-4854-3957-E992-DAE08ECBECD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215E22-D8F3-1906-9F66-9C89F9F3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B71578-06CE-3B30-0EE4-BCE077423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F1FA619-0B33-22D1-BDAE-E3ED20EE1350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1AE04F-A06F-A5FD-9CB3-A7A07B7B874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F7709F-0A03-09A9-AF0B-8051581202C7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Datenbanktabellen: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77CD47-12DD-7FF0-E0E5-C487406A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19" y="2777057"/>
            <a:ext cx="8773749" cy="27435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525E6C-728B-82F7-13A8-8201AB40E0B8}"/>
              </a:ext>
            </a:extLst>
          </p:cNvPr>
          <p:cNvSpPr txBox="1"/>
          <p:nvPr/>
        </p:nvSpPr>
        <p:spPr>
          <a:xfrm>
            <a:off x="1264024" y="2264735"/>
            <a:ext cx="2913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Tabelle </a:t>
            </a:r>
            <a:r>
              <a:rPr lang="de-DE" sz="2200" i="1" dirty="0" err="1"/>
              <a:t>password</a:t>
            </a:r>
            <a:r>
              <a:rPr lang="de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852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2FD0F-46FB-8E89-EAD7-516B8E03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96EC28-1FB3-B0D1-0BEB-175D924C8C8B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C2C51E2-87B3-6A31-1C45-8865755FDF03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FD883E-9A40-C5D9-4A9A-1AFD4A81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AB87CB-CBA4-0BA9-67D5-3D17C3E0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9BFBE4-537A-4A3E-9223-169BB788AEB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9D5372-D968-8759-B561-4C769B851BE6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876D45-6215-35A2-0BC3-EF61E3A18A8E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Datenbanktabellen: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7957CD9-6654-D0F8-3736-CA6B6254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07" y="2754245"/>
            <a:ext cx="9430684" cy="27321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D7EF15-64BF-01EC-A6C0-35EC963CA6CD}"/>
              </a:ext>
            </a:extLst>
          </p:cNvPr>
          <p:cNvSpPr txBox="1"/>
          <p:nvPr/>
        </p:nvSpPr>
        <p:spPr>
          <a:xfrm>
            <a:off x="1264024" y="2190807"/>
            <a:ext cx="2913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Tabelle </a:t>
            </a:r>
            <a:r>
              <a:rPr lang="de-DE" sz="2200" i="1" dirty="0" err="1"/>
              <a:t>user</a:t>
            </a:r>
            <a:r>
              <a:rPr lang="de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9445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94081-16FD-E447-12F9-635C85A2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DBF786-A09B-D24B-B906-8C23CA187A7B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C3DBA40-82FB-ACD0-5B8D-64D051A72841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D18E16-7036-3B88-6577-92D36ED5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21987E-8054-EFE3-5A47-4906A8B51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7E0149-229D-F92F-7E39-3E48A29743E3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14F774-6CD4-4978-D823-DC27E0024D0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46CD0D-41FF-29B7-994F-3678AB7BCFA7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Datenbankschnittstelle: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0C6BB9-DE8F-943B-DFC8-45FE3C5AD270}"/>
              </a:ext>
            </a:extLst>
          </p:cNvPr>
          <p:cNvSpPr txBox="1"/>
          <p:nvPr/>
        </p:nvSpPr>
        <p:spPr>
          <a:xfrm>
            <a:off x="1264024" y="2671482"/>
            <a:ext cx="803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Irgendein Screenshot, wie die Datenbank eingebunden wird in Code</a:t>
            </a:r>
          </a:p>
          <a:p>
            <a:endParaRPr lang="de-DE" dirty="0"/>
          </a:p>
          <a:p>
            <a:r>
              <a:rPr lang="de-DE" dirty="0"/>
              <a:t>Kann auch mit ChatGPT erstellt werden</a:t>
            </a:r>
          </a:p>
          <a:p>
            <a:endParaRPr lang="de-DE" dirty="0"/>
          </a:p>
          <a:p>
            <a:r>
              <a:rPr lang="de-DE" dirty="0"/>
              <a:t>Bsp.: muss halt auf unser Beispiel passen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3CD162-2780-5DC1-D0ED-04729414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54" y="4240210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A0BDE-B17C-DEBB-05F9-1D5D23D2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1F292E4-8218-CA34-D4C0-741E663E040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B1FD2FC-4A74-8E83-C167-AF4DE850B3D0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C34AD-71F7-5BE8-F494-B818365C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E681E-2E8F-9198-B627-D1E429018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3BBBD5-1B38-26DD-2A14-C4DB8C0EDCA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79F7808-751D-E739-0442-3B2DC0E5106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97626D-AA22-7DBA-1639-07D2FE21E8A7}"/>
              </a:ext>
            </a:extLst>
          </p:cNvPr>
          <p:cNvSpPr txBox="1"/>
          <p:nvPr/>
        </p:nvSpPr>
        <p:spPr>
          <a:xfrm>
            <a:off x="1021977" y="1535036"/>
            <a:ext cx="5719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Irgendwas zu Funktionen GUI?:</a:t>
            </a:r>
          </a:p>
        </p:txBody>
      </p:sp>
    </p:spTree>
    <p:extLst>
      <p:ext uri="{BB962C8B-B14F-4D97-AF65-F5344CB8AC3E}">
        <p14:creationId xmlns:p14="http://schemas.microsoft.com/office/powerpoint/2010/main" val="110808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951538-D72D-41BF-7B41-F47E16FB0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7A965D1-8118-469B-CE32-811F15B4AA83}"/>
              </a:ext>
            </a:extLst>
          </p:cNvPr>
          <p:cNvSpPr txBox="1"/>
          <p:nvPr/>
        </p:nvSpPr>
        <p:spPr>
          <a:xfrm>
            <a:off x="1792940" y="2635623"/>
            <a:ext cx="9735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Entwicklung einer bedienerleichten Lösung zur sicheren Speicherung von Passwörtern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01531-E1EB-4300-D8CB-90FBBD37CF57}"/>
              </a:ext>
            </a:extLst>
          </p:cNvPr>
          <p:cNvSpPr txBox="1"/>
          <p:nvPr/>
        </p:nvSpPr>
        <p:spPr>
          <a:xfrm>
            <a:off x="4823012" y="397648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Kokot Paul &amp; Otto Daniel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8BE7A7-C1E1-3E23-8F59-DBD30BA4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94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00BCE-7F84-D8FA-8095-F7ECAF7D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C25BB8A9-4C74-BFF1-5EED-0B6311E9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24" y="2628471"/>
            <a:ext cx="421523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72E5C84-4E89-AD59-72E9-517F6EF13220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B777FD8-4AE4-A5D2-45A7-91480693899E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188DA-F789-E76E-E16C-D5D709FD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8FC874-9B90-3973-46F0-85A8BC0F7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DC3966F-39E2-E30E-6E8A-8D373FC2FF00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</a:t>
            </a:r>
            <a:r>
              <a:rPr lang="de-DE" sz="1600" dirty="0">
                <a:solidFill>
                  <a:srgbClr val="C00000"/>
                </a:solidFill>
              </a:rPr>
              <a:t>Test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70EF19-6FBB-EBAD-0DF3-87B77DA6059C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6) Test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B05D0B4-4F6E-8240-CB0C-09957137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41856"/>
              </p:ext>
            </p:extLst>
          </p:nvPr>
        </p:nvGraphicFramePr>
        <p:xfrm>
          <a:off x="1674906" y="1778616"/>
          <a:ext cx="8842188" cy="36414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21094">
                  <a:extLst>
                    <a:ext uri="{9D8B030D-6E8A-4147-A177-3AD203B41FA5}">
                      <a16:colId xmlns:a16="http://schemas.microsoft.com/office/drawing/2014/main" val="1972526995"/>
                    </a:ext>
                  </a:extLst>
                </a:gridCol>
                <a:gridCol w="4421094">
                  <a:extLst>
                    <a:ext uri="{9D8B030D-6E8A-4147-A177-3AD203B41FA5}">
                      <a16:colId xmlns:a16="http://schemas.microsoft.com/office/drawing/2014/main" val="3773471194"/>
                    </a:ext>
                  </a:extLst>
                </a:gridCol>
              </a:tblGrid>
              <a:tr h="4301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Abgeschlossen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64210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GUI öffnen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75496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hinzufügen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58523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bearbeiten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70622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löschen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80886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kopieren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162057"/>
                  </a:ext>
                </a:extLst>
              </a:tr>
              <a:tr h="106061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C00000"/>
                          </a:solidFill>
                        </a:rPr>
                        <a:t>Kundentests -&gt; drin lassen oder raus nicht dass </a:t>
                      </a:r>
                      <a:r>
                        <a:rPr lang="de-DE" dirty="0" err="1">
                          <a:solidFill>
                            <a:srgbClr val="C00000"/>
                          </a:solidFill>
                        </a:rPr>
                        <a:t>danzi</a:t>
                      </a:r>
                      <a:r>
                        <a:rPr lang="de-DE" dirty="0">
                          <a:solidFill>
                            <a:srgbClr val="C00000"/>
                          </a:solidFill>
                        </a:rPr>
                        <a:t> fragt ob wir es testen können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4437"/>
                  </a:ext>
                </a:extLst>
              </a:tr>
            </a:tbl>
          </a:graphicData>
        </a:graphic>
      </p:graphicFrame>
      <p:pic>
        <p:nvPicPr>
          <p:cNvPr id="9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75DD3E3E-2A18-449A-63F7-D3A16651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20" y="2233844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BB39FD2E-99DF-F02E-13A6-3387785F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20" y="2657177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A6B2BD42-44BC-7BF1-CBFA-1B5FF78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08" y="3084802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8403D790-131B-D842-A36B-B14B872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71" y="3523152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6B4E12AD-5FCA-0C91-F1D0-0325FDA7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71" y="3950980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1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81577-E591-3F91-EB57-9C90A73B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E06A7A4-6849-BE48-E671-0B82C0161CC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20C8F25-00E7-B1D6-6DC9-AE4D9AEBB467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759012-95DF-374A-E433-80DD3E2F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64A634-9F74-66B4-9092-9D163A0A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2192910-FBE9-BB8A-949F-82F872750155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</a:t>
            </a:r>
            <a:r>
              <a:rPr lang="de-DE" sz="1600" dirty="0">
                <a:solidFill>
                  <a:srgbClr val="C00000"/>
                </a:solidFill>
              </a:rPr>
              <a:t>Zeitplan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E46CCC-0819-96B2-A48D-59ADB56E7D4B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7) Zeitplan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EB9B07C-FF09-4477-60AF-B69486DBF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22760"/>
              </p:ext>
            </p:extLst>
          </p:nvPr>
        </p:nvGraphicFramePr>
        <p:xfrm>
          <a:off x="1709270" y="1252373"/>
          <a:ext cx="8128000" cy="46939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14895">
                  <a:extLst>
                    <a:ext uri="{9D8B030D-6E8A-4147-A177-3AD203B41FA5}">
                      <a16:colId xmlns:a16="http://schemas.microsoft.com/office/drawing/2014/main" val="299323869"/>
                    </a:ext>
                  </a:extLst>
                </a:gridCol>
                <a:gridCol w="2513105">
                  <a:extLst>
                    <a:ext uri="{9D8B030D-6E8A-4147-A177-3AD203B41FA5}">
                      <a16:colId xmlns:a16="http://schemas.microsoft.com/office/drawing/2014/main" val="1741538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Phasen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200" b="1" dirty="0"/>
                        <a:t>Stunden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3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1. 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1.1. Projektteam bestimmen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1.2. Nutzen vom Projekt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4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1.3. Berücksichtigung von Risiken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8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2. 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10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2.1. Zeitplanung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4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2.2. Kostenplanung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0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2.3. Aufstellen der Abnahmekriterien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00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2.4. Arbeitsschritte 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11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de-DE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14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28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36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664E2-FC25-5DDC-1AB0-7A80301B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D16C1AF-2987-1BAB-CC46-265E3929313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A823687-C685-A8E9-B2D6-7A6DF84D95C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1D336-FDC1-69E8-C7F0-BCDFD972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60E0F6-8422-1A95-CE03-141ED9159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0B9598-5A26-C6AE-AD21-7DC67B8B73D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</a:t>
            </a:r>
            <a:r>
              <a:rPr lang="de-DE" sz="1600" dirty="0">
                <a:solidFill>
                  <a:srgbClr val="C00000"/>
                </a:solidFill>
              </a:rPr>
              <a:t>Zeitplan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78714F-4E35-2A2C-C531-1DA3AA5BC6B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7) Zeitplan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1D48ECE-9E6D-AD52-F92F-CD0DD32CD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11855"/>
              </p:ext>
            </p:extLst>
          </p:nvPr>
        </p:nvGraphicFramePr>
        <p:xfrm>
          <a:off x="1637551" y="982587"/>
          <a:ext cx="8384989" cy="524789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792425">
                  <a:extLst>
                    <a:ext uri="{9D8B030D-6E8A-4147-A177-3AD203B41FA5}">
                      <a16:colId xmlns:a16="http://schemas.microsoft.com/office/drawing/2014/main" val="299323869"/>
                    </a:ext>
                  </a:extLst>
                </a:gridCol>
                <a:gridCol w="2592564">
                  <a:extLst>
                    <a:ext uri="{9D8B030D-6E8A-4147-A177-3AD203B41FA5}">
                      <a16:colId xmlns:a16="http://schemas.microsoft.com/office/drawing/2014/main" val="1741538266"/>
                    </a:ext>
                  </a:extLst>
                </a:gridCol>
              </a:tblGrid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Phasen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Stunden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35535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3. Durchführung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54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15377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3.1. Erarbeitung der Arbeitsschritte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7152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3.1.1. Diagramme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42591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3.1.2. Datenbank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6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85884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3.1.3. Benutzeroberfläche planen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5100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3.1.4. Benutzeroberfläche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14393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3.2. Abgleich vom SOLL- und IST-Stand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35854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4. Abschluss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3579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4.1. Testen des Passwort-Depots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4268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4.2. Übergabe an den Klassenlehrer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05709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4.3. Vortrag halten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002410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0"/>
                      <a:r>
                        <a:rPr lang="de-D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28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56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2D6B6-2A9F-1550-528C-AD9CFBE1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8D502F03-8233-139F-C516-EBF1DD6094B5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CE505C0-4676-EC83-5043-46B8BA09C38B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EC196A-8484-8455-77C8-59404EE7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625F84-118A-6A12-8387-910331357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51378CD-1341-1473-1F71-7C3866B4438A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</a:t>
            </a:r>
            <a:r>
              <a:rPr lang="de-DE" sz="1600" dirty="0">
                <a:solidFill>
                  <a:srgbClr val="C00000"/>
                </a:solidFill>
              </a:rPr>
              <a:t>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BDAFD8-6807-05B4-BDED-561CA8B453B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8) Fazit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8DE273-F804-2DA4-3EC1-7B46994CB7C9}"/>
              </a:ext>
            </a:extLst>
          </p:cNvPr>
          <p:cNvSpPr txBox="1"/>
          <p:nvPr/>
        </p:nvSpPr>
        <p:spPr>
          <a:xfrm>
            <a:off x="1120589" y="1543999"/>
            <a:ext cx="7100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Umsetzung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Keine Downtime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Direkte Behebung der Fehler in der Programmierung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Erfüllung aller Anforderungen aus dem SOLL-Stand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Ergebnis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Erfolgreiche Durchführung des Projekts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Zufriedenheit der Projektbetreuer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Ausblick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Umsetzung von Kundenwünschen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Reduzierung der Lizenzkosten bei steigender Userzahl</a:t>
            </a:r>
          </a:p>
        </p:txBody>
      </p:sp>
      <p:pic>
        <p:nvPicPr>
          <p:cNvPr id="8212" name="Picture 20" descr="Checkliste - Kostenlose daten und ordner-Icons">
            <a:extLst>
              <a:ext uri="{FF2B5EF4-FFF2-40B4-BE49-F238E27FC236}">
                <a16:creationId xmlns:a16="http://schemas.microsoft.com/office/drawing/2014/main" id="{78114F26-768B-0639-2C17-C17C2012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163157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Zukunft - Kostenlose zeit und datum-Icons">
            <a:extLst>
              <a:ext uri="{FF2B5EF4-FFF2-40B4-BE49-F238E27FC236}">
                <a16:creationId xmlns:a16="http://schemas.microsoft.com/office/drawing/2014/main" id="{8862FEE2-2B4C-1031-72B2-FD546DD4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4580036"/>
            <a:ext cx="1286435" cy="128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17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4E1DA-CC5E-031F-7724-2DF7F9C4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3E0F8DA-BBF2-CB0B-735A-A14FDCE69181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F4B85C6-2DED-F45E-E7B2-B2BD6B42CA24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CFFC4A-ED6C-D162-E89D-5373B535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6D03D7-8DA2-549C-B27B-6D5244FBA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526ADC-EC6F-751A-BE3D-DE66D42740EC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77A9FD-41C3-4187-CF15-D28F6C587319}"/>
              </a:ext>
            </a:extLst>
          </p:cNvPr>
          <p:cNvSpPr txBox="1"/>
          <p:nvPr/>
        </p:nvSpPr>
        <p:spPr>
          <a:xfrm>
            <a:off x="2913529" y="25875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Vielen Dank für Ihre Aufmerksamkeit!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50586E-DA29-5E0C-4E42-FD68674DD486}"/>
              </a:ext>
            </a:extLst>
          </p:cNvPr>
          <p:cNvSpPr txBox="1"/>
          <p:nvPr/>
        </p:nvSpPr>
        <p:spPr>
          <a:xfrm>
            <a:off x="2415990" y="3255575"/>
            <a:ext cx="9247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Für Fragen stehen wir Ihnen gerne zur Verfügung</a:t>
            </a:r>
          </a:p>
        </p:txBody>
      </p:sp>
    </p:spTree>
    <p:extLst>
      <p:ext uri="{BB962C8B-B14F-4D97-AF65-F5344CB8AC3E}">
        <p14:creationId xmlns:p14="http://schemas.microsoft.com/office/powerpoint/2010/main" val="1213975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BBA8B-ABB7-D803-6FE0-B78293E5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C5B322-E44F-7761-96EC-DDA68FEA5373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431F1CF-5288-C920-FB23-4CF8C97D7A3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B188C7-F2B1-37AA-88A7-3AFE44DB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5E08C6-D3A3-6D9C-BDB6-32B3270AD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E9C4F6-186B-8BC8-F254-FE7F1A0FD72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ECBFAA-C14E-A4A3-F606-EBEDE5D2826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Quellen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4FDF12-7E8A-0A6A-083C-823002E88990}"/>
              </a:ext>
            </a:extLst>
          </p:cNvPr>
          <p:cNvSpPr txBox="1"/>
          <p:nvPr/>
        </p:nvSpPr>
        <p:spPr>
          <a:xfrm>
            <a:off x="347878" y="1543999"/>
            <a:ext cx="115482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Bildquellen: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https://www.youtube.com/shorts/BRXIDdtD-DA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https://www.password-depot.de/de/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https://www.securesafe.com/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localhost</a:t>
            </a:r>
            <a:r>
              <a:rPr lang="de-DE" sz="2000" dirty="0"/>
              <a:t> / 127.0.0.1 | phpMyAdmin 5.2.1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https://de.freepik.com/search?format=search&amp;iconType=standard&amp;last_filter=query&amp;last_value=&amp;query=&amp;type=icon</a:t>
            </a:r>
          </a:p>
        </p:txBody>
      </p:sp>
    </p:spTree>
    <p:extLst>
      <p:ext uri="{BB962C8B-B14F-4D97-AF65-F5344CB8AC3E}">
        <p14:creationId xmlns:p14="http://schemas.microsoft.com/office/powerpoint/2010/main" val="36237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69B4027-AB7B-196A-C114-C0788D05FB28}"/>
              </a:ext>
            </a:extLst>
          </p:cNvPr>
          <p:cNvSpPr txBox="1"/>
          <p:nvPr/>
        </p:nvSpPr>
        <p:spPr>
          <a:xfrm>
            <a:off x="1264024" y="977519"/>
            <a:ext cx="99418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/>
              <a:t>Firmenvorstellung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Thema der Projektarbeit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IST-Analyse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SOLL-Zustand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Realisierungsphase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Testphase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Zeitplan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Fazit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742DC4-79A0-8C02-411A-6C0004E66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3" y="1931894"/>
            <a:ext cx="2994212" cy="299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C7ADA89-BD5A-1BA6-FD82-87D016ECFD0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BFA41F1-D7DB-FDBE-CAD4-C85576BCC68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EDE6D2A-7C7B-BE57-4175-C3371E0F4B23}"/>
              </a:ext>
            </a:extLst>
          </p:cNvPr>
          <p:cNvSpPr txBox="1"/>
          <p:nvPr/>
        </p:nvSpPr>
        <p:spPr>
          <a:xfrm>
            <a:off x="9870140" y="374448"/>
            <a:ext cx="21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B776DE-ED34-B00F-2EFF-32BD986B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1868EC-5591-B001-E3FF-ED93A30A4D4E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97209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F77237-B867-9F19-F6B2-3C13F10EFA5F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E4A16E5-459C-C19C-9D6D-9F6E79F5D2BB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3329ED-32E9-63B9-3AA0-63E27FF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D3FAAF-3F41-AE64-3786-D0C7A6E62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59AFA7-C984-E3A6-15D6-10753805E96A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1) Firmenvorstellung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6A99AE-D1AD-2867-21AA-DB9C2593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469775"/>
            <a:ext cx="3429000" cy="3429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11EF58-5E9D-5911-174B-5032AA16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1336959"/>
            <a:ext cx="3429000" cy="3429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AC6215-F295-45FF-628E-81AD89AF582B}"/>
              </a:ext>
            </a:extLst>
          </p:cNvPr>
          <p:cNvSpPr txBox="1"/>
          <p:nvPr/>
        </p:nvSpPr>
        <p:spPr>
          <a:xfrm>
            <a:off x="385482" y="2024468"/>
            <a:ext cx="78082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Kokotto Security GmbH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Gründung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25 Mitarbeiter (Fachinformatiker, Designer und Vertriebler)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Anbieten von Sicherheitslösungen rund um 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247AF63-8286-621B-5648-B0160175BE21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rgbClr val="C00000"/>
                </a:solidFill>
              </a:rPr>
              <a:t>Firmenvorstellung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Thema–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303718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8CD6B-1C01-ED73-7311-262580C2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8F0DA23A-3323-EF9F-8085-124424B4A31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70DDBA5-4C8A-9326-AF67-A664604693F2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2E999A-8E71-C727-EC26-B45D7856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370D84-3D2C-4680-4CA4-5156928FD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3BE5C75-5569-B645-26FF-EB4A862B01C9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39186D-7E65-E16A-F7B3-56D0ADAADF3E}"/>
              </a:ext>
            </a:extLst>
          </p:cNvPr>
          <p:cNvSpPr txBox="1"/>
          <p:nvPr/>
        </p:nvSpPr>
        <p:spPr>
          <a:xfrm>
            <a:off x="950259" y="1458648"/>
            <a:ext cx="10282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Thema: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Entwicklung einer bedienerleichten Lösung zur sicheren Speicherung von Passwörtern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D0AF4F-2971-F22A-C219-8B2BD4296BD5}"/>
              </a:ext>
            </a:extLst>
          </p:cNvPr>
          <p:cNvSpPr txBox="1"/>
          <p:nvPr/>
        </p:nvSpPr>
        <p:spPr>
          <a:xfrm>
            <a:off x="950259" y="2727563"/>
            <a:ext cx="56970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Was ist ein Passwort-Depot?</a:t>
            </a:r>
            <a:endParaRPr lang="de-DE" sz="2800" b="1" kern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Sicherer Speicher von sensiblen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Master-Passwort schützt Zugriff auf das Depot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Verschlüsselung der Daten sorgt für 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Verhinderung alle Passwörter zu merken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pic>
        <p:nvPicPr>
          <p:cNvPr id="3074" name="Picture 2" descr="How To Create Safe Passwords - The Online Mom">
            <a:extLst>
              <a:ext uri="{FF2B5EF4-FFF2-40B4-BE49-F238E27FC236}">
                <a16:creationId xmlns:a16="http://schemas.microsoft.com/office/drawing/2014/main" id="{6E7D895B-D6A2-B537-1DB1-C66F9A89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537" y="2499182"/>
            <a:ext cx="3742204" cy="2496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23631F8-AD76-67A4-78C2-3DFF4E59AF1D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5234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1C64B-0F03-B81A-E5AB-2D5740874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E59AF80-F13B-8382-BE52-64C1CD48F44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CDA7073-99EF-5CA7-15CA-D134EDD55D2A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622991-021E-F451-62CC-9D8D2A35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5D6A8E-8B0F-AEF0-EAB3-30CE6EBBE7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EE600E2-97BE-9B76-145E-08A05A02B63C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C7B287-B5A2-0BA4-1976-FDB082E0D4FB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F81287-4C7D-584E-9758-5A4F2A854F7A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328DD2-927B-E767-2FB0-CF456622A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184" y="1318691"/>
            <a:ext cx="3843616" cy="3843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2EF812D-3750-785B-1EF9-CF3EE57DC707}"/>
              </a:ext>
            </a:extLst>
          </p:cNvPr>
          <p:cNvSpPr txBox="1"/>
          <p:nvPr/>
        </p:nvSpPr>
        <p:spPr>
          <a:xfrm>
            <a:off x="1048872" y="2081619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Gründe: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Kostengünstige Alternative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Vereinfachung </a:t>
            </a:r>
            <a:r>
              <a:rPr lang="de-DE" sz="2200" dirty="0">
                <a:sym typeface="Wingdings" panose="05000000000000000000" pitchFamily="2" charset="2"/>
              </a:rPr>
              <a:t></a:t>
            </a:r>
            <a:r>
              <a:rPr lang="de-DE" sz="2200" dirty="0"/>
              <a:t> „Für jeden bedienbar“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Zeitersparnis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Auffrischung des Marktes durch neue Lösung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Kundennah</a:t>
            </a:r>
          </a:p>
        </p:txBody>
      </p:sp>
    </p:spTree>
    <p:extLst>
      <p:ext uri="{BB962C8B-B14F-4D97-AF65-F5344CB8AC3E}">
        <p14:creationId xmlns:p14="http://schemas.microsoft.com/office/powerpoint/2010/main" val="121981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685E2-A29F-91D1-A380-F58654A4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7221D9C-27A4-93B4-26FE-23AC54E5DCF4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FAAB46-756B-2CAD-6102-CD189E827F77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E92DC1-EAF3-B671-D7BA-11BB46BF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045D0-4103-268C-C9DF-86E8D03C7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2C51A2-DCA9-7E05-427E-E3D451DCD5FE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65CBC2-A7A0-E425-2626-5CD26665EF66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E0664-FC8B-5B2E-7AD8-BBE1FDABA07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545927-7AA5-E830-EF28-BBDB87461444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PasswortDepot: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DD41894-095A-DD3C-6A4B-DB850038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68" y="1457643"/>
            <a:ext cx="6072466" cy="419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7560D42-6DB2-E0EF-DB10-914994E10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7" y="2832937"/>
            <a:ext cx="3527793" cy="1505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200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463FB-F260-C239-FC96-575D6AD3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140E9EC-71CB-318A-7833-19A314577C2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BE785B-6422-58A4-EE6D-778FF8FA68C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4CE80D-A9D7-B9E6-9DB2-68589234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6698E6-AF82-34E3-B965-6262AD3E1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D55BB2-F3E2-25F0-2B38-6BBD08CC3306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D94961-EA2C-61E7-EE50-82EBDA9E9A6E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F918CE-13AA-6BA7-8089-EE66050C5ECD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8F1EF7-8CCF-9C87-9A81-599E8A86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93" y="1226627"/>
            <a:ext cx="3387399" cy="4530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6" name="Picture 2" descr="SecureSafe - Secure cloud for documents and passwords">
            <a:extLst>
              <a:ext uri="{FF2B5EF4-FFF2-40B4-BE49-F238E27FC236}">
                <a16:creationId xmlns:a16="http://schemas.microsoft.com/office/drawing/2014/main" id="{67FE3130-3D9C-4950-2373-BFB6D62C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6" y="2649134"/>
            <a:ext cx="3491752" cy="183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653DF3-26A4-44C3-DF1E-2E84C5F9E540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</a:t>
            </a:r>
            <a:r>
              <a:rPr lang="de-DE" sz="2800" b="1" dirty="0" err="1"/>
              <a:t>SecureSafe</a:t>
            </a:r>
            <a:r>
              <a:rPr lang="de-DE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0241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BDB07-39FB-48A6-5543-2371C11B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67BCBDE-C913-22B2-AAB7-B2F8F7F5F18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A2CF41C-5FF7-829C-E336-0C5511B677A9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E9AB02-8C80-25D6-ACF4-DC9CF44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8264C2-10DE-4D24-4D7F-88778FE6F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EE6418A-A8E4-34CA-FB96-8A1C092F9ADE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A85446-4B84-8229-ECEB-0E3EC49FBE00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A0043BB-6BA0-93C7-3A61-25CD9801660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8202C4-D69F-0D2F-1532-5EFC6EAC0AF4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Kokotto: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E638E9-6D5C-FAEB-2BCC-885FE1276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4" y="2683713"/>
            <a:ext cx="1981199" cy="1981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090C3EF-2A8B-CFE1-393D-850B0E95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" r="5512"/>
          <a:stretch/>
        </p:blipFill>
        <p:spPr>
          <a:xfrm>
            <a:off x="4446494" y="2048192"/>
            <a:ext cx="5759849" cy="2999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01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E141D4-4E01-4DE8-8418-0F4001FADD62}">
  <we:reference id="wa200005566" version="3.0.0.2" store="de-DE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1004</Words>
  <Application>Microsoft Office PowerPoint</Application>
  <PresentationFormat>Breitbild</PresentationFormat>
  <Paragraphs>259</Paragraphs>
  <Slides>25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Otto</dc:creator>
  <cp:lastModifiedBy>Daniel Otto</cp:lastModifiedBy>
  <cp:revision>10</cp:revision>
  <dcterms:created xsi:type="dcterms:W3CDTF">2025-02-22T10:45:32Z</dcterms:created>
  <dcterms:modified xsi:type="dcterms:W3CDTF">2025-02-22T16:03:56Z</dcterms:modified>
</cp:coreProperties>
</file>